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0"/>
  </p:notesMasterIdLst>
  <p:sldIdLst>
    <p:sldId id="292" r:id="rId8"/>
    <p:sldId id="274" r:id="rId9"/>
    <p:sldId id="293" r:id="rId10"/>
    <p:sldId id="285" r:id="rId11"/>
    <p:sldId id="286" r:id="rId12"/>
    <p:sldId id="287" r:id="rId13"/>
    <p:sldId id="288" r:id="rId14"/>
    <p:sldId id="289" r:id="rId15"/>
    <p:sldId id="290" r:id="rId16"/>
    <p:sldId id="256" r:id="rId17"/>
    <p:sldId id="275" r:id="rId18"/>
    <p:sldId id="261" r:id="rId19"/>
    <p:sldId id="265" r:id="rId20"/>
    <p:sldId id="257" r:id="rId21"/>
    <p:sldId id="266" r:id="rId22"/>
    <p:sldId id="278" r:id="rId23"/>
    <p:sldId id="279" r:id="rId24"/>
    <p:sldId id="277" r:id="rId25"/>
    <p:sldId id="262" r:id="rId26"/>
    <p:sldId id="276" r:id="rId27"/>
    <p:sldId id="280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DF78-4AE7-4502-9B27-BB70A03BFD0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169A-4A1E-45BE-8A67-525AD7B4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3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1274-23D4-4795-AEF6-46D02434912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6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FD56D-BCF0-45A0-848A-4C3E39203C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4942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87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895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81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95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885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86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76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2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117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89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14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64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69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2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4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67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46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10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342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96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09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27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527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04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0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111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36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08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11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83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30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31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11C1-73AF-4283-B811-037D3EB76C2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821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64D8-93B4-4488-AC32-BE9C0C21E68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46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3A5B-A4C9-4471-9868-4EB08AC9B6A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144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E83F-053A-44E8-8FB1-36C1DDFF066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309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EE70-9F3C-4631-84C9-CC2D7A20CB0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8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E56E-B3F2-496C-A576-7E0E704B1CF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085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2C2-5956-4298-89E0-7FFB3BB6FFA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884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6738-9F5F-4FFC-B9AD-C127DB6B199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062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834A-86E0-4C34-84B8-78F54226331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992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FD7F-207F-43DE-8CDC-CB358165F66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144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C082-A70D-4CA8-BCB5-E2259FB8C30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289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11C1-73AF-4283-B811-037D3EB76C2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610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64D8-93B4-4488-AC32-BE9C0C21E68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779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3A5B-A4C9-4471-9868-4EB08AC9B6A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226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E83F-053A-44E8-8FB1-36C1DDFF066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1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EE70-9F3C-4631-84C9-CC2D7A20CB0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90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E56E-B3F2-496C-A576-7E0E704B1CF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002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2C2-5956-4298-89E0-7FFB3BB6FFA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388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6738-9F5F-4FFC-B9AD-C127DB6B199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502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834A-86E0-4C34-84B8-78F54226331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601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FD7F-207F-43DE-8CDC-CB358165F66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46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C082-A70D-4CA8-BCB5-E2259FB8C30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9465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11C1-73AF-4283-B811-037D3EB76C2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5887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64D8-93B4-4488-AC32-BE9C0C21E68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563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3A5B-A4C9-4471-9868-4EB08AC9B6A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19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E83F-053A-44E8-8FB1-36C1DDFF066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916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EE70-9F3C-4631-84C9-CC2D7A20CB0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760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E56E-B3F2-496C-A576-7E0E704B1CF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863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2C2-5956-4298-89E0-7FFB3BB6FFA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089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6738-9F5F-4FFC-B9AD-C127DB6B199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350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834A-86E0-4C34-84B8-78F54226331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540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FD7F-207F-43DE-8CDC-CB358165F66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776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C082-A70D-4CA8-BCB5-E2259FB8C30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2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5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2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26.10.2021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2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81F1-C8AB-437C-A259-E06487EB2B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81F1-C8AB-437C-A259-E06487EB2B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7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81F1-C8AB-437C-A259-E06487EB2B2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static.ozone.ru/multimedia/books_ill/1011148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4248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971550" y="6021388"/>
            <a:ext cx="765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Составила учитель начальных классов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Овчаренко И.А.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987675" y="5084763"/>
            <a:ext cx="43075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itchFamily="66" charset="0"/>
              </a:rPr>
              <a:t>Б у к в а     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Ш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ш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esttor.ru/uploads/posts/2013-01/1359199783_yve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167874" cy="5948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lexeichpage.narod.ru/images/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7013"/>
            <a:ext cx="2527055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07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9" y="951705"/>
            <a:ext cx="7360712" cy="4890784"/>
          </a:xfrm>
        </p:spPr>
      </p:pic>
    </p:spTree>
    <p:extLst>
      <p:ext uri="{BB962C8B-B14F-4D97-AF65-F5344CB8AC3E}">
        <p14:creationId xmlns="" xmlns:p14="http://schemas.microsoft.com/office/powerpoint/2010/main" val="13810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что похожа буква?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500188"/>
            <a:ext cx="3190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4429125"/>
            <a:ext cx="2460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0005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071938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287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похожа буква Ш?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5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bestanimationgif.com/gallery/files/full/animacija_dlja_detej/6434-lussi-dHTkfr852TyskAey98kZkYry7FEBF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4680520" cy="6623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aikinmir.ru/kartinki/gallery/kot-matroskin/kot-matroskin-kartinki-22-prostokvash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9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ebiklad.ru/wp-content/uploads/naydi-slova-na-bukvu-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49"/>
            <a:ext cx="8839673" cy="6622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28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emosfen-plus.ucoz.ru/sh/scan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00040" cy="6303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3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878522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______ш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______ш</a:t>
            </a:r>
            <a:endParaRPr kumimoji="1" lang="ru-RU" altLang="ru-RU" sz="60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____ш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____ш</a:t>
            </a:r>
            <a:endParaRPr kumimoji="1" lang="ru-RU" altLang="ru-RU" sz="60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endParaRPr kumimoji="1" lang="ru-RU" altLang="ru-RU" sz="60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_______ш</a:t>
            </a:r>
            <a:endParaRPr kumimoji="1" lang="ru-RU" altLang="ru-RU" sz="60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____ш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endParaRPr kumimoji="1" lang="ru-RU" altLang="ru-RU" sz="60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596188" y="5337175"/>
            <a:ext cx="1274762" cy="12033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18415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28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55600" y="369888"/>
            <a:ext cx="8713788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kumimoji="1" lang="ru-RU" altLang="ru-RU" sz="6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kumimoji="1" lang="ru-RU" altLang="ru-RU" sz="6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kumimoji="1" lang="ru-RU" altLang="ru-RU" sz="6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kumimoji="1" lang="ru-RU" altLang="ru-RU" sz="6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kumimoji="1" lang="ru-RU" altLang="ru-RU" sz="6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</a:t>
            </a:r>
            <a:r>
              <a:rPr kumimoji="1" lang="ru-RU" altLang="ru-RU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kumimoji="1" lang="ru-RU" altLang="ru-RU" sz="6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kumimoji="1" lang="ru-RU" altLang="ru-RU" sz="6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kumimoji="1" lang="ru-RU" altLang="ru-RU" sz="6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kumimoji="1" lang="ru-RU" altLang="ru-RU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kumimoji="1" lang="ru-RU" altLang="ru-RU" sz="6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37063"/>
            <a:ext cx="18430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684213" y="4797425"/>
            <a:ext cx="1273175" cy="120173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7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9133104"/>
              </p:ext>
            </p:extLst>
          </p:nvPr>
        </p:nvGraphicFramePr>
        <p:xfrm>
          <a:off x="179388" y="260350"/>
          <a:ext cx="4392612" cy="633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306"/>
                <a:gridCol w="2196306"/>
              </a:tblGrid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</a:tbl>
          </a:graphicData>
        </a:graphic>
      </p:graphicFrame>
      <p:pic>
        <p:nvPicPr>
          <p:cNvPr id="718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859338" y="2852738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972425" y="28575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3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024187" cy="3024188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691680" y="23488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1403648" y="41490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059832" y="5301208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5508799" y="5005094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УШ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084168" y="3070859"/>
            <a:ext cx="1656184" cy="1241715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88161" y="1509568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52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tor.ru/uploads/posts/2013-01/1359199783_yvep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4646466" cy="534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84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78216" y="2060848"/>
            <a:ext cx="3168352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аш</a:t>
            </a:r>
            <a:r>
              <a:rPr lang="ru-RU" sz="6000" b="1" dirty="0" smtClean="0"/>
              <a:t>     </a:t>
            </a:r>
            <a:r>
              <a:rPr lang="ru-RU" sz="6000" b="1" dirty="0" err="1"/>
              <a:t>ша</a:t>
            </a:r>
            <a:r>
              <a:rPr lang="ru-RU" sz="6000" b="1" dirty="0"/>
              <a:t>     </a:t>
            </a:r>
            <a:r>
              <a:rPr lang="ru-RU" sz="6000" b="1" dirty="0" err="1"/>
              <a:t>ма</a:t>
            </a:r>
            <a:r>
              <a:rPr lang="ru-RU" sz="6000" b="1" dirty="0"/>
              <a:t>     ха     </a:t>
            </a:r>
            <a:r>
              <a:rPr lang="ru-RU" sz="6000" b="1" dirty="0" smtClean="0"/>
              <a:t>       </a:t>
            </a:r>
            <a:endParaRPr lang="ru-RU" sz="6000" dirty="0"/>
          </a:p>
          <a:p>
            <a:r>
              <a:rPr lang="ru-RU" sz="6000" b="1" dirty="0" err="1"/>
              <a:t>ош</a:t>
            </a:r>
            <a:r>
              <a:rPr lang="ru-RU" sz="6000" b="1" dirty="0"/>
              <a:t>     шу     </a:t>
            </a:r>
            <a:r>
              <a:rPr lang="ru-RU" sz="6000" b="1" dirty="0" err="1"/>
              <a:t>мо</a:t>
            </a:r>
            <a:r>
              <a:rPr lang="ru-RU" sz="6000" b="1" dirty="0"/>
              <a:t>     ух    </a:t>
            </a:r>
            <a:r>
              <a:rPr lang="ru-RU" sz="6000" b="1" dirty="0" smtClean="0"/>
              <a:t>  </a:t>
            </a:r>
            <a:endParaRPr lang="ru-RU" sz="6000" dirty="0"/>
          </a:p>
          <a:p>
            <a:r>
              <a:rPr lang="ru-RU" sz="6000" b="1" dirty="0" err="1"/>
              <a:t>уш</a:t>
            </a:r>
            <a:r>
              <a:rPr lang="ru-RU" sz="6000" b="1" dirty="0"/>
              <a:t>     </a:t>
            </a:r>
            <a:r>
              <a:rPr lang="ru-RU" sz="6000" b="1" dirty="0" err="1"/>
              <a:t>шо</a:t>
            </a:r>
            <a:r>
              <a:rPr lang="ru-RU" sz="6000" b="1" dirty="0"/>
              <a:t>     </a:t>
            </a:r>
            <a:r>
              <a:rPr lang="ru-RU" sz="6000" b="1" dirty="0" err="1"/>
              <a:t>му</a:t>
            </a:r>
            <a:r>
              <a:rPr lang="ru-RU" sz="6000" b="1" dirty="0"/>
              <a:t>     </a:t>
            </a:r>
            <a:r>
              <a:rPr lang="ru-RU" sz="6000" b="1" dirty="0" smtClean="0"/>
              <a:t>хо    </a:t>
            </a:r>
            <a:r>
              <a:rPr lang="ru-RU" sz="6000" b="1" dirty="0"/>
              <a:t>ус   </a:t>
            </a:r>
            <a:r>
              <a:rPr lang="ru-RU" sz="6000" b="1" dirty="0" smtClean="0"/>
              <a:t>   </a:t>
            </a:r>
            <a:r>
              <a:rPr lang="ru-RU" sz="6000" b="1" dirty="0"/>
              <a:t>су     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шо</a:t>
            </a:r>
            <a:r>
              <a:rPr lang="ru-RU" sz="6000" b="1" dirty="0" smtClean="0"/>
              <a:t>     </a:t>
            </a:r>
            <a:r>
              <a:rPr lang="ru-RU" sz="6000" b="1" dirty="0" err="1" smtClean="0"/>
              <a:t>аш</a:t>
            </a:r>
            <a:endParaRPr lang="ru-RU" sz="6000" dirty="0"/>
          </a:p>
          <a:p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114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8280920" cy="49685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шм</a:t>
            </a:r>
            <a:r>
              <a:rPr lang="ru-RU" sz="5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шр</a:t>
            </a:r>
            <a:r>
              <a:rPr lang="ru-RU" sz="5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5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рш</a:t>
            </a: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шм</a:t>
            </a:r>
            <a:r>
              <a:rPr lang="ru-RU" sz="5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шр</a:t>
            </a:r>
            <a:r>
              <a:rPr lang="ru-RU" sz="5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5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рш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шм</a:t>
            </a:r>
            <a:r>
              <a:rPr lang="ru-RU" sz="5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шр</a:t>
            </a:r>
            <a:r>
              <a:rPr lang="ru-RU" sz="5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5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рш</a:t>
            </a: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-7775" y="3212976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 </a:t>
            </a:r>
            <a:r>
              <a:rPr lang="ru-RU" sz="3600" b="1" dirty="0"/>
              <a:t>ш</a:t>
            </a:r>
            <a:r>
              <a:rPr lang="ru-RU" sz="3600" b="1" dirty="0">
                <a:solidFill>
                  <a:srgbClr val="FF0000"/>
                </a:solidFill>
              </a:rPr>
              <a:t>у</a:t>
            </a:r>
            <a:r>
              <a:rPr lang="ru-RU" sz="3600" b="1" dirty="0"/>
              <a:t>м       </a:t>
            </a:r>
            <a:r>
              <a:rPr lang="ru-RU" sz="3600" b="1" dirty="0" smtClean="0"/>
              <a:t>       </a:t>
            </a:r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   х</a:t>
            </a:r>
            <a:r>
              <a:rPr lang="ru-RU" sz="3600" b="1" dirty="0" smtClean="0">
                <a:solidFill>
                  <a:srgbClr val="FF0000"/>
                </a:solidFill>
              </a:rPr>
              <a:t>а </a:t>
            </a:r>
            <a:r>
              <a:rPr lang="ru-RU" sz="3600" b="1" dirty="0" smtClean="0"/>
              <a:t>           </a:t>
            </a:r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-х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        </a:t>
            </a:r>
          </a:p>
          <a:p>
            <a:r>
              <a:rPr lang="ru-RU" sz="3600" b="1" dirty="0" err="1" smtClean="0"/>
              <a:t>ш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</a:t>
            </a:r>
            <a:r>
              <a:rPr lang="ru-RU" sz="3600" b="1" dirty="0"/>
              <a:t>ш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/>
              <a:t>р       </a:t>
            </a:r>
            <a:r>
              <a:rPr lang="ru-RU" sz="3600" b="1" dirty="0" smtClean="0"/>
              <a:t>       с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    </a:t>
            </a:r>
            <a:r>
              <a:rPr lang="ru-RU" sz="3600" b="1" dirty="0" err="1" smtClean="0"/>
              <a:t>ш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         с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-</a:t>
            </a:r>
            <a:r>
              <a:rPr lang="ru-RU" sz="3600" b="1" dirty="0" err="1" smtClean="0"/>
              <a:t>ш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         </a:t>
            </a:r>
          </a:p>
          <a:p>
            <a:r>
              <a:rPr lang="ru-RU" sz="3600" b="1" dirty="0" smtClean="0"/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   </a:t>
            </a:r>
            <a:r>
              <a:rPr lang="ru-RU" sz="3600" b="1" dirty="0"/>
              <a:t>х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/>
              <a:t>р         </a:t>
            </a:r>
            <a:r>
              <a:rPr lang="ru-RU" sz="3600" b="1" dirty="0" smtClean="0"/>
              <a:t>     </a:t>
            </a:r>
            <a:r>
              <a:rPr lang="ru-RU" sz="3600" b="1" dirty="0" err="1" smtClean="0"/>
              <a:t>ш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р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        </a:t>
            </a:r>
            <a:r>
              <a:rPr lang="ru-RU" sz="3600" b="1" dirty="0" err="1" smtClean="0"/>
              <a:t>ш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-р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         </a:t>
            </a:r>
          </a:p>
          <a:p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  </a:t>
            </a:r>
            <a:r>
              <a:rPr lang="ru-RU" sz="3600" b="1" dirty="0"/>
              <a:t>м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/>
              <a:t>х       </a:t>
            </a:r>
            <a:r>
              <a:rPr lang="ru-RU" sz="3600" b="1" dirty="0" smtClean="0"/>
              <a:t>       </a:t>
            </a:r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   с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           </a:t>
            </a:r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-с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           </a:t>
            </a:r>
          </a:p>
          <a:p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</a:t>
            </a:r>
            <a:r>
              <a:rPr lang="ru-RU" sz="3600" b="1" dirty="0"/>
              <a:t>м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/>
              <a:t>рш     </a:t>
            </a:r>
            <a:r>
              <a:rPr lang="ru-RU" sz="3600" b="1" dirty="0" smtClean="0"/>
              <a:t>       </a:t>
            </a:r>
            <a:r>
              <a:rPr lang="ru-RU" sz="3600" b="1" dirty="0" err="1" smtClean="0"/>
              <a:t>р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   </a:t>
            </a:r>
            <a:r>
              <a:rPr lang="ru-RU" sz="3600" b="1" dirty="0" err="1" smtClean="0"/>
              <a:t>м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          </a:t>
            </a:r>
            <a:r>
              <a:rPr lang="ru-RU" sz="3600" b="1" dirty="0" err="1" smtClean="0"/>
              <a:t>р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err="1" smtClean="0"/>
              <a:t>-м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63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tor.ru/uploads/posts/2013-01/1359199783_yve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230"/>
            <a:ext cx="5167874" cy="5948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443230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3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214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1381125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34690" cy="18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691879" cy="204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560909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296591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78714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4"/>
          <p:cNvSpPr txBox="1">
            <a:spLocks noChangeArrowheads="1"/>
          </p:cNvSpPr>
          <p:nvPr/>
        </p:nvSpPr>
        <p:spPr bwMode="auto">
          <a:xfrm>
            <a:off x="0" y="646112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С буквой М можно еще составить и такие слоги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468313"/>
            <a:ext cx="2854325" cy="1927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  <a:r>
              <a:rPr lang="ru-RU" altLang="ru-RU" sz="12000" b="1">
                <a:solidFill>
                  <a:srgbClr val="0000CC"/>
                </a:solidFill>
                <a:latin typeface="Century Gothic" panose="020B0502020202020204" pitchFamily="34" charset="0"/>
              </a:rPr>
              <a:t>м</a:t>
            </a:r>
            <a:endParaRPr lang="ru-RU" altLang="ru-RU" sz="120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8450" y="3502025"/>
            <a:ext cx="2616200" cy="1927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solidFill>
                  <a:srgbClr val="0000CC"/>
                </a:solidFill>
                <a:latin typeface="Century Gothic" panose="020B0502020202020204" pitchFamily="34" charset="0"/>
              </a:rPr>
              <a:t>м</a:t>
            </a:r>
            <a:r>
              <a:rPr lang="ru-RU" altLang="ru-RU" sz="12000" b="1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335338" y="3502025"/>
            <a:ext cx="2460625" cy="1927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solidFill>
                  <a:srgbClr val="0000CC"/>
                </a:solidFill>
                <a:latin typeface="Century Gothic" panose="020B0502020202020204" pitchFamily="34" charset="0"/>
              </a:rPr>
              <a:t>м</a:t>
            </a:r>
            <a:r>
              <a:rPr lang="ru-RU" altLang="ru-RU" sz="12000" b="1">
                <a:solidFill>
                  <a:srgbClr val="FF000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03575" y="468313"/>
            <a:ext cx="2736850" cy="1927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solidFill>
                  <a:srgbClr val="FF0000"/>
                </a:solidFill>
                <a:latin typeface="Century Gothic" panose="020B0502020202020204" pitchFamily="34" charset="0"/>
              </a:rPr>
              <a:t>о</a:t>
            </a:r>
            <a:r>
              <a:rPr lang="ru-RU" altLang="ru-RU" sz="12000" b="1">
                <a:solidFill>
                  <a:srgbClr val="0000CC"/>
                </a:solidFill>
                <a:latin typeface="Century Gothic" panose="020B0502020202020204" pitchFamily="34" charset="0"/>
              </a:rPr>
              <a:t>м</a:t>
            </a:r>
            <a:endParaRPr lang="ru-RU" altLang="ru-RU" sz="120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275388" y="468313"/>
            <a:ext cx="2400300" cy="1927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solidFill>
                  <a:srgbClr val="FF0000"/>
                </a:solidFill>
                <a:latin typeface="Century Gothic" panose="020B0502020202020204" pitchFamily="34" charset="0"/>
              </a:rPr>
              <a:t>у</a:t>
            </a:r>
            <a:r>
              <a:rPr lang="ru-RU" altLang="ru-RU" sz="12000" b="1">
                <a:solidFill>
                  <a:srgbClr val="0000CC"/>
                </a:solidFill>
                <a:latin typeface="Century Gothic" panose="020B0502020202020204" pitchFamily="34" charset="0"/>
              </a:rPr>
              <a:t>м</a:t>
            </a:r>
            <a:endParaRPr lang="ru-RU" altLang="ru-RU" sz="120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275388" y="3502025"/>
            <a:ext cx="2760662" cy="1927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0" b="1">
                <a:solidFill>
                  <a:srgbClr val="0000CC"/>
                </a:solidFill>
                <a:latin typeface="Century Gothic" panose="020B0502020202020204" pitchFamily="34" charset="0"/>
              </a:rPr>
              <a:t>м</a:t>
            </a:r>
            <a:r>
              <a:rPr lang="ru-RU" altLang="ru-RU" sz="12000" b="1">
                <a:solidFill>
                  <a:srgbClr val="FF0000"/>
                </a:solidFill>
                <a:latin typeface="Century Gothic" panose="020B0502020202020204" pitchFamily="34" charset="0"/>
              </a:rPr>
              <a:t>у</a:t>
            </a:r>
          </a:p>
        </p:txBody>
      </p:sp>
    </p:spTree>
    <p:extLst>
      <p:ext uri="{BB962C8B-B14F-4D97-AF65-F5344CB8AC3E}">
        <p14:creationId xmlns="" xmlns:p14="http://schemas.microsoft.com/office/powerpoint/2010/main" val="39866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3" grpId="0" animBg="1"/>
      <p:bldP spid="16394" grpId="0" animBg="1"/>
      <p:bldP spid="16396" grpId="0" animBg="1"/>
      <p:bldP spid="163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260350"/>
          <a:ext cx="4392612" cy="633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306"/>
                <a:gridCol w="2196306"/>
              </a:tblGrid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/>
                        <a:t>м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err="1" smtClean="0"/>
                        <a:t>м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err="1" smtClean="0"/>
                        <a:t>м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err="1" smtClean="0"/>
                        <a:t>м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/>
                        <a:t>м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smtClean="0"/>
                        <a:t>м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smtClean="0"/>
                        <a:t>м</a:t>
                      </a:r>
                    </a:p>
                    <a:p>
                      <a:pPr algn="ctr"/>
                      <a:r>
                        <a:rPr lang="ru-RU" sz="6600" b="1" dirty="0" err="1" smtClean="0"/>
                        <a:t>м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/>
                        <a:t>м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smtClean="0"/>
                        <a:t>м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smtClean="0"/>
                        <a:t>м</a:t>
                      </a:r>
                    </a:p>
                    <a:p>
                      <a:pPr algn="ctr"/>
                      <a:r>
                        <a:rPr lang="ru-RU" sz="6600" b="1" dirty="0" err="1" smtClean="0"/>
                        <a:t>м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</a:tbl>
          </a:graphicData>
        </a:graphic>
      </p:graphicFrame>
      <p:pic>
        <p:nvPicPr>
          <p:cNvPr id="718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859338" y="2852738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972425" y="28575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39401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3" y="260350"/>
          <a:ext cx="4392612" cy="633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306"/>
                <a:gridCol w="2196306"/>
              </a:tblGrid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smtClean="0"/>
                        <a:t>с</a:t>
                      </a: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</a:tbl>
          </a:graphicData>
        </a:graphic>
      </p:graphicFrame>
      <p:sp>
        <p:nvSpPr>
          <p:cNvPr id="7" name="5-конечная звезда 6"/>
          <p:cNvSpPr/>
          <p:nvPr/>
        </p:nvSpPr>
        <p:spPr>
          <a:xfrm>
            <a:off x="3203575" y="314166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24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3467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60350"/>
          <a:ext cx="4392612" cy="633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306"/>
                <a:gridCol w="2196306"/>
              </a:tblGrid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66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  <a:tr h="211243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6600" b="1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6600" b="1" dirty="0" smtClean="0"/>
                    </a:p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</a:tr>
            </a:tbl>
          </a:graphicData>
        </a:graphic>
      </p:graphicFrame>
      <p:sp>
        <p:nvSpPr>
          <p:cNvPr id="6" name="5-конечная звезда 5"/>
          <p:cNvSpPr/>
          <p:nvPr/>
        </p:nvSpPr>
        <p:spPr>
          <a:xfrm>
            <a:off x="4859338" y="34290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6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17513"/>
            <a:ext cx="23241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4438" y="333375"/>
          <a:ext cx="6096000" cy="2621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310482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err="1" smtClean="0"/>
                        <a:t>р</a:t>
                      </a:r>
                      <a:r>
                        <a:rPr lang="ru-RU" sz="80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8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i="0" dirty="0" err="1" smtClean="0"/>
                        <a:t>р</a:t>
                      </a:r>
                      <a:r>
                        <a:rPr lang="ru-RU" sz="8000" b="1" i="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80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err="1" smtClean="0"/>
                        <a:t>р</a:t>
                      </a:r>
                      <a:r>
                        <a:rPr lang="ru-RU" sz="80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8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/>
                </a:tc>
              </a:tr>
              <a:tr h="1310482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8000" b="1" dirty="0" smtClean="0"/>
                        <a:t>р</a:t>
                      </a:r>
                      <a:endParaRPr lang="ru-RU" sz="8000" b="1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8000" b="1" dirty="0" smtClean="0"/>
                        <a:t>р</a:t>
                      </a:r>
                      <a:endParaRPr lang="ru-RU" sz="8000" b="1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8000" b="1" dirty="0" err="1" smtClean="0"/>
                        <a:t>р</a:t>
                      </a:r>
                      <a:endParaRPr lang="ru-RU" sz="8000" b="1" dirty="0"/>
                    </a:p>
                  </a:txBody>
                  <a:tcPr marT="45709" marB="45709"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107950" y="6092825"/>
            <a:ext cx="17272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517650" y="5607050"/>
            <a:ext cx="17272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059113" y="5246688"/>
            <a:ext cx="1728787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72000" y="4856163"/>
            <a:ext cx="17287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4888" y="4465638"/>
            <a:ext cx="17272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670" name="TextBox 6"/>
          <p:cNvSpPr txBox="1">
            <a:spLocks noChangeArrowheads="1"/>
          </p:cNvSpPr>
          <p:nvPr/>
        </p:nvSpPr>
        <p:spPr bwMode="auto">
          <a:xfrm>
            <a:off x="1498600" y="4284663"/>
            <a:ext cx="1470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9600"/>
              <a:t>р</a:t>
            </a:r>
            <a:r>
              <a:rPr lang="ru-RU" altLang="ru-RU" sz="960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7671" name="TextBox 12"/>
          <p:cNvSpPr txBox="1">
            <a:spLocks noChangeArrowheads="1"/>
          </p:cNvSpPr>
          <p:nvPr/>
        </p:nvSpPr>
        <p:spPr bwMode="auto">
          <a:xfrm>
            <a:off x="6350" y="4821238"/>
            <a:ext cx="1470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9600"/>
              <a:t>р</a:t>
            </a:r>
            <a:r>
              <a:rPr lang="ru-RU" altLang="ru-RU" sz="960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421563" y="4070350"/>
            <a:ext cx="17272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673" name="TextBox 15"/>
          <p:cNvSpPr txBox="1">
            <a:spLocks noChangeArrowheads="1"/>
          </p:cNvSpPr>
          <p:nvPr/>
        </p:nvSpPr>
        <p:spPr bwMode="auto">
          <a:xfrm>
            <a:off x="5988050" y="3252788"/>
            <a:ext cx="15224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9600"/>
              <a:t>р</a:t>
            </a:r>
            <a:r>
              <a:rPr lang="ru-RU" altLang="ru-RU" sz="96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7674" name="TextBox 16"/>
          <p:cNvSpPr txBox="1">
            <a:spLocks noChangeArrowheads="1"/>
          </p:cNvSpPr>
          <p:nvPr/>
        </p:nvSpPr>
        <p:spPr bwMode="auto">
          <a:xfrm>
            <a:off x="4606925" y="3646488"/>
            <a:ext cx="1471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9600">
                <a:solidFill>
                  <a:srgbClr val="FF0000"/>
                </a:solidFill>
              </a:rPr>
              <a:t>а</a:t>
            </a:r>
            <a:r>
              <a:rPr lang="ru-RU" altLang="ru-RU" sz="9600"/>
              <a:t>р</a:t>
            </a:r>
            <a:endParaRPr lang="ru-RU" altLang="ru-RU" sz="9600">
              <a:solidFill>
                <a:srgbClr val="FF0000"/>
              </a:solidFill>
            </a:endParaRPr>
          </a:p>
        </p:txBody>
      </p:sp>
      <p:sp>
        <p:nvSpPr>
          <p:cNvPr id="27675" name="TextBox 17"/>
          <p:cNvSpPr txBox="1">
            <a:spLocks noChangeArrowheads="1"/>
          </p:cNvSpPr>
          <p:nvPr/>
        </p:nvSpPr>
        <p:spPr bwMode="auto">
          <a:xfrm>
            <a:off x="2986088" y="4021138"/>
            <a:ext cx="15224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9600"/>
              <a:t>р</a:t>
            </a:r>
            <a:r>
              <a:rPr lang="ru-RU" altLang="ru-RU" sz="96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7676" name="TextBox 18"/>
          <p:cNvSpPr txBox="1">
            <a:spLocks noChangeArrowheads="1"/>
          </p:cNvSpPr>
          <p:nvPr/>
        </p:nvSpPr>
        <p:spPr bwMode="auto">
          <a:xfrm>
            <a:off x="7510463" y="2774950"/>
            <a:ext cx="14716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9600"/>
              <a:t>р</a:t>
            </a:r>
            <a:r>
              <a:rPr lang="ru-RU" altLang="ru-RU" sz="960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6" name="5-конечная звезда 15"/>
          <p:cNvSpPr/>
          <p:nvPr/>
        </p:nvSpPr>
        <p:spPr>
          <a:xfrm>
            <a:off x="7523163" y="5367338"/>
            <a:ext cx="1273175" cy="120173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2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87487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ru-RU" altLang="ru-RU" sz="8800" b="1" dirty="0" err="1"/>
              <a:t>м</a:t>
            </a:r>
            <a:r>
              <a:rPr lang="ru-RU" altLang="ru-RU" sz="8800" b="1" dirty="0" err="1">
                <a:solidFill>
                  <a:srgbClr val="FF0000"/>
                </a:solidFill>
              </a:rPr>
              <a:t>у</a:t>
            </a:r>
            <a:r>
              <a:rPr lang="ru-RU" altLang="ru-RU" sz="8800" b="1" dirty="0"/>
              <a:t>    х</a:t>
            </a:r>
            <a:r>
              <a:rPr lang="ru-RU" altLang="ru-RU" sz="8800" b="1" dirty="0">
                <a:solidFill>
                  <a:srgbClr val="FF0000"/>
                </a:solidFill>
              </a:rPr>
              <a:t>а</a:t>
            </a:r>
            <a:r>
              <a:rPr lang="ru-RU" altLang="ru-RU" sz="8800" b="1" dirty="0"/>
              <a:t>      </a:t>
            </a:r>
            <a:r>
              <a:rPr lang="ru-RU" altLang="ru-RU" sz="8800" b="1" dirty="0" err="1"/>
              <a:t>м</a:t>
            </a:r>
            <a:r>
              <a:rPr lang="ru-RU" altLang="ru-RU" sz="8800" b="1" dirty="0" err="1">
                <a:solidFill>
                  <a:srgbClr val="FF0000"/>
                </a:solidFill>
              </a:rPr>
              <a:t>у</a:t>
            </a:r>
            <a:r>
              <a:rPr lang="ru-RU" altLang="ru-RU" sz="8800" b="1" dirty="0"/>
              <a:t>-х</a:t>
            </a:r>
            <a:r>
              <a:rPr lang="ru-RU" altLang="ru-RU" sz="8800" b="1" dirty="0">
                <a:solidFill>
                  <a:srgbClr val="FF0000"/>
                </a:solidFill>
              </a:rPr>
              <a:t>а</a:t>
            </a:r>
            <a:r>
              <a:rPr lang="ru-RU" altLang="ru-RU" sz="800" b="1" dirty="0"/>
              <a:t> </a:t>
            </a:r>
            <a:endParaRPr lang="ru-RU" altLang="ru-RU" sz="8800" b="1" dirty="0"/>
          </a:p>
          <a:p>
            <a:pPr eaLnBrk="1" hangingPunct="1"/>
            <a:r>
              <a:rPr lang="ru-RU" altLang="ru-RU" sz="8800" b="1" dirty="0" err="1"/>
              <a:t>р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 dirty="0"/>
              <a:t>     </a:t>
            </a:r>
            <a:r>
              <a:rPr lang="ru-RU" altLang="ru-RU" sz="8800" b="1" dirty="0" err="1"/>
              <a:t>м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/>
              <a:t>     </a:t>
            </a:r>
            <a:r>
              <a:rPr lang="ru-RU" altLang="ru-RU" sz="8800" b="1" dirty="0" err="1"/>
              <a:t>р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 dirty="0" err="1"/>
              <a:t>-м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endParaRPr lang="ru-RU" altLang="ru-RU" sz="88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8800" b="1" dirty="0" err="1"/>
              <a:t>р</a:t>
            </a:r>
            <a:r>
              <a:rPr lang="ru-RU" altLang="ru-RU" sz="8800" b="1" dirty="0" err="1">
                <a:solidFill>
                  <a:srgbClr val="FF0000"/>
                </a:solidFill>
              </a:rPr>
              <a:t>о</a:t>
            </a:r>
            <a:r>
              <a:rPr lang="ru-RU" altLang="ru-RU" sz="8800" b="1" dirty="0"/>
              <a:t>     </a:t>
            </a:r>
            <a:r>
              <a:rPr lang="ru-RU" altLang="ru-RU" sz="8800" b="1" dirty="0" err="1"/>
              <a:t>с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 dirty="0"/>
              <a:t>      </a:t>
            </a:r>
            <a:r>
              <a:rPr lang="ru-RU" altLang="ru-RU" sz="8800" b="1" dirty="0" err="1"/>
              <a:t>р</a:t>
            </a:r>
            <a:r>
              <a:rPr lang="ru-RU" altLang="ru-RU" sz="8800" b="1" dirty="0" err="1">
                <a:solidFill>
                  <a:srgbClr val="FF0000"/>
                </a:solidFill>
              </a:rPr>
              <a:t>о</a:t>
            </a:r>
            <a:r>
              <a:rPr lang="ru-RU" altLang="ru-RU" sz="8800" b="1" dirty="0" err="1"/>
              <a:t>-с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endParaRPr lang="ru-RU" altLang="ru-RU" sz="88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8800" b="1" dirty="0" err="1"/>
              <a:t>м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 dirty="0"/>
              <a:t>    </a:t>
            </a:r>
            <a:r>
              <a:rPr lang="ru-RU" altLang="ru-RU" sz="8800" b="1" dirty="0" err="1"/>
              <a:t>м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 dirty="0"/>
              <a:t>     </a:t>
            </a:r>
            <a:r>
              <a:rPr lang="ru-RU" altLang="ru-RU" sz="8800" b="1" dirty="0" err="1"/>
              <a:t>м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r>
              <a:rPr lang="ru-RU" altLang="ru-RU" sz="8800" b="1" dirty="0" err="1"/>
              <a:t>-м</a:t>
            </a:r>
            <a:r>
              <a:rPr lang="ru-RU" altLang="ru-RU" sz="8800" b="1" dirty="0" err="1">
                <a:solidFill>
                  <a:srgbClr val="FF0000"/>
                </a:solidFill>
              </a:rPr>
              <a:t>а</a:t>
            </a:r>
            <a:endParaRPr lang="ru-RU" alt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499992" y="188640"/>
            <a:ext cx="1273175" cy="120173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0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224</Words>
  <Application>Microsoft Office PowerPoint</Application>
  <PresentationFormat>Экран (4:3)</PresentationFormat>
  <Paragraphs>106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Воздушный поток</vt:lpstr>
      <vt:lpstr>1_Воздушный поток</vt:lpstr>
      <vt:lpstr>2_Воздушный поток</vt:lpstr>
      <vt:lpstr>3_Воздушный поток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 что похожа буква?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шма          шра          арш     шмо          шро         орш шму           шру         урш  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“АБВГДЕЙКА”</dc:title>
  <dc:creator>Оля</dc:creator>
  <cp:lastModifiedBy>Пользователь</cp:lastModifiedBy>
  <cp:revision>29</cp:revision>
  <dcterms:created xsi:type="dcterms:W3CDTF">2013-12-14T15:30:51Z</dcterms:created>
  <dcterms:modified xsi:type="dcterms:W3CDTF">2021-10-26T08:56:00Z</dcterms:modified>
</cp:coreProperties>
</file>